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sldIdLst>
    <p:sldId id="256" r:id="rId2"/>
    <p:sldId id="257" r:id="rId3"/>
    <p:sldId id="258"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11" r:id="rId51"/>
    <p:sldId id="310"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260" r:id="rId67"/>
    <p:sldId id="261" r:id="rId68"/>
    <p:sldId id="262" r:id="rId69"/>
    <p:sldId id="26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014" y="-7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953000" y="3555038"/>
            <a:ext cx="4038600" cy="3302962"/>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610600" y="6492875"/>
            <a:ext cx="3810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Chapter 1</a:t>
            </a:r>
            <a:endParaRPr lang="en-US" dirty="0"/>
          </a:p>
        </p:txBody>
      </p:sp>
      <p:sp>
        <p:nvSpPr>
          <p:cNvPr id="3" name="Subtitle 2"/>
          <p:cNvSpPr>
            <a:spLocks noGrp="1"/>
          </p:cNvSpPr>
          <p:nvPr>
            <p:ph type="subTitle" idx="1"/>
          </p:nvPr>
        </p:nvSpPr>
        <p:spPr/>
        <p:txBody>
          <a:bodyPr/>
          <a:lstStyle/>
          <a:p>
            <a:r>
              <a:rPr lang="en-US" dirty="0" smtClean="0"/>
              <a:t>Creating and Using </a:t>
            </a:r>
            <a:br>
              <a:rPr lang="en-US" dirty="0" smtClean="0"/>
            </a:br>
            <a:r>
              <a:rPr lang="en-US" dirty="0" smtClean="0"/>
              <a:t>a Database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Database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7" name="Content Placeholder 6" descr="FigAC01-1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Fields in a Table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Right-click Add New Field to display a shortcut menu</a:t>
            </a:r>
          </a:p>
          <a:p>
            <a:r>
              <a:rPr lang="en-US" dirty="0" smtClean="0"/>
              <a:t>Click Rename Column on the shortcut menu to display an insertion point</a:t>
            </a:r>
          </a:p>
          <a:p>
            <a:r>
              <a:rPr lang="en-US" dirty="0" smtClean="0"/>
              <a:t>Type </a:t>
            </a:r>
            <a:r>
              <a:rPr lang="en-US" dirty="0" smtClean="0">
                <a:latin typeface="Courier New" pitchFamily="49" charset="0"/>
                <a:cs typeface="Courier New" pitchFamily="49" charset="0"/>
              </a:rPr>
              <a:t>Client Number </a:t>
            </a:r>
            <a:r>
              <a:rPr lang="en-US" dirty="0" smtClean="0"/>
              <a:t>to assign a name to the new field</a:t>
            </a:r>
          </a:p>
          <a:p>
            <a:r>
              <a:rPr lang="en-US" dirty="0" smtClean="0"/>
              <a:t>Press the DOWN ARROW key to complete the addition of the field</a:t>
            </a:r>
          </a:p>
          <a:p>
            <a:r>
              <a:rPr lang="en-US" dirty="0" smtClean="0"/>
              <a:t>Right-click Add New Field to display a shortcut menu, click Rename Column on the shortcut menu to display an insertion point, type </a:t>
            </a:r>
            <a:r>
              <a:rPr lang="en-US" dirty="0" smtClean="0">
                <a:latin typeface="Courier New" pitchFamily="49" charset="0"/>
                <a:cs typeface="Courier New" pitchFamily="49" charset="0"/>
              </a:rPr>
              <a:t>Client Name </a:t>
            </a:r>
            <a:r>
              <a:rPr lang="en-US" dirty="0" smtClean="0"/>
              <a:t>to assign a name to the new field, and then press the DOWN ARROW key to complete the addition of the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Fields in a Table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Using the same technique add the fields in the Client table up through and including the Amount Paid field</a:t>
            </a:r>
          </a:p>
          <a:p>
            <a:r>
              <a:rPr lang="en-US" dirty="0" smtClean="0"/>
              <a:t>Click the Data Type box arrow to display the Data Type box menu</a:t>
            </a:r>
          </a:p>
          <a:p>
            <a:r>
              <a:rPr lang="en-US" dirty="0" smtClean="0"/>
              <a:t>Click Currency to select Currency as the data type for the Amount Paid</a:t>
            </a:r>
          </a:p>
          <a:p>
            <a:r>
              <a:rPr lang="en-US" dirty="0" smtClean="0"/>
              <a:t>Click the right scroll arrow to shift the fields to the left and display the Add New Field column</a:t>
            </a:r>
          </a:p>
          <a:p>
            <a:r>
              <a:rPr lang="en-US" dirty="0" smtClean="0"/>
              <a:t>Make the remaining entries from the Client table structure shown in the figure on the following slide to complete the structure. Be sure to select Currency as the data type for the Current Due field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Fields in a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pic>
        <p:nvPicPr>
          <p:cNvPr id="7" name="Content Placeholder 6" descr="FigAC01-3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Table</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save the structure of the table</a:t>
            </a:r>
          </a:p>
          <a:p>
            <a:r>
              <a:rPr lang="en-US" dirty="0" smtClean="0"/>
              <a:t>Type </a:t>
            </a:r>
            <a:r>
              <a:rPr lang="en-US" dirty="0" smtClean="0">
                <a:latin typeface="Courier New" pitchFamily="49" charset="0"/>
                <a:cs typeface="Courier New" pitchFamily="49" charset="0"/>
              </a:rPr>
              <a:t>Client</a:t>
            </a:r>
            <a:r>
              <a:rPr lang="en-US" dirty="0" smtClean="0"/>
              <a:t> to change the name to be assigned to the table</a:t>
            </a:r>
          </a:p>
          <a:p>
            <a:r>
              <a:rPr lang="en-US" dirty="0" smtClean="0"/>
              <a:t>Click the OK button to save the structure with the name, Client</a:t>
            </a:r>
            <a:endParaRPr lang="en-US" dirty="0"/>
          </a:p>
        </p:txBody>
      </p:sp>
      <p:sp>
        <p:nvSpPr>
          <p:cNvPr id="4" name="Footer Placeholder 3"/>
          <p:cNvSpPr>
            <a:spLocks noGrp="1"/>
          </p:cNvSpPr>
          <p:nvPr>
            <p:ph type="ftr" sz="quarter" idx="11"/>
          </p:nvPr>
        </p:nvSpPr>
        <p:spPr/>
        <p:txBody>
          <a:bodyPr/>
          <a:lstStyle/>
          <a:p>
            <a:r>
              <a:rPr lang="en-US" dirty="0"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a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7" name="Content Placeholder 6" descr="FigAC01-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Primary Key</a:t>
            </a:r>
            <a:endParaRPr lang="en-US" dirty="0"/>
          </a:p>
        </p:txBody>
      </p:sp>
      <p:sp>
        <p:nvSpPr>
          <p:cNvPr id="3" name="Content Placeholder 2"/>
          <p:cNvSpPr>
            <a:spLocks noGrp="1"/>
          </p:cNvSpPr>
          <p:nvPr>
            <p:ph idx="1"/>
          </p:nvPr>
        </p:nvSpPr>
        <p:spPr/>
        <p:txBody>
          <a:bodyPr>
            <a:normAutofit/>
          </a:bodyPr>
          <a:lstStyle/>
          <a:p>
            <a:r>
              <a:rPr lang="en-US" dirty="0" smtClean="0"/>
              <a:t>Click the Design View button on the status bar to move to Design view</a:t>
            </a:r>
          </a:p>
          <a:p>
            <a:r>
              <a:rPr lang="en-US" dirty="0" smtClean="0"/>
              <a:t>Confirm that your data types match those shown in figure 1-35 on page AC 28. Make any necessary corrections to the data types</a:t>
            </a:r>
          </a:p>
          <a:p>
            <a:r>
              <a:rPr lang="en-US" dirty="0" smtClean="0"/>
              <a:t>Click the row selector for the ID field to select the field</a:t>
            </a:r>
          </a:p>
          <a:p>
            <a:r>
              <a:rPr lang="en-US" dirty="0" smtClean="0"/>
              <a:t>Press the DELETE key to delete the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Primary Key</a:t>
            </a:r>
            <a:endParaRPr lang="en-US" dirty="0"/>
          </a:p>
        </p:txBody>
      </p:sp>
      <p:sp>
        <p:nvSpPr>
          <p:cNvPr id="3" name="Content Placeholder 2"/>
          <p:cNvSpPr>
            <a:spLocks noGrp="1"/>
          </p:cNvSpPr>
          <p:nvPr>
            <p:ph idx="1"/>
          </p:nvPr>
        </p:nvSpPr>
        <p:spPr/>
        <p:txBody>
          <a:bodyPr/>
          <a:lstStyle/>
          <a:p>
            <a:r>
              <a:rPr lang="en-US" dirty="0" smtClean="0"/>
              <a:t>Click the Yes button to complete the deletion of the field</a:t>
            </a:r>
          </a:p>
          <a:p>
            <a:r>
              <a:rPr lang="en-US" dirty="0" smtClean="0"/>
              <a:t>With the Client Number field selected, click the Primary Key button to designate the Client Number field as the primary key</a:t>
            </a:r>
          </a:p>
          <a:p>
            <a:r>
              <a:rPr lang="en-US" dirty="0" smtClean="0"/>
              <a:t>Click the Save button to save the changes</a:t>
            </a:r>
          </a:p>
          <a:p>
            <a:r>
              <a:rPr lang="en-US" dirty="0" smtClean="0"/>
              <a:t>Close the Client table by clicking the Close ‘Client’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Primary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pic>
        <p:nvPicPr>
          <p:cNvPr id="7" name="Content Placeholder 6" descr="FigAC01-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Records to a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Right-click the Client table in the Navigation pane to display the shortcut menu</a:t>
            </a:r>
          </a:p>
          <a:p>
            <a:r>
              <a:rPr lang="en-US" dirty="0" smtClean="0"/>
              <a:t>Click Open on the shortcut menu to open the Client table in Datasheet view</a:t>
            </a:r>
          </a:p>
          <a:p>
            <a:r>
              <a:rPr lang="en-US" dirty="0" smtClean="0"/>
              <a:t>Click the Shutter Bar Open/Close Button to hide the Navigation pane</a:t>
            </a:r>
          </a:p>
          <a:p>
            <a:r>
              <a:rPr lang="en-US" dirty="0" smtClean="0"/>
              <a:t>Click in the Client Number field and type </a:t>
            </a:r>
            <a:r>
              <a:rPr lang="en-US" dirty="0" smtClean="0">
                <a:latin typeface="Courier New" pitchFamily="49" charset="0"/>
                <a:cs typeface="Courier New" pitchFamily="49" charset="0"/>
              </a:rPr>
              <a:t>AC34</a:t>
            </a:r>
            <a:r>
              <a:rPr lang="en-US" dirty="0" smtClean="0"/>
              <a:t> to enter the first client number. Be sure you type the letters in uppercase so they are entered in the database correctly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databases and database management systems</a:t>
            </a:r>
          </a:p>
          <a:p>
            <a:r>
              <a:rPr lang="en-US" dirty="0" smtClean="0"/>
              <a:t>Design a database to satisfy a collection of requirements</a:t>
            </a:r>
          </a:p>
          <a:p>
            <a:r>
              <a:rPr lang="en-US" dirty="0" smtClean="0"/>
              <a:t>Start Access</a:t>
            </a:r>
          </a:p>
          <a:p>
            <a:r>
              <a:rPr lang="en-US" dirty="0" smtClean="0"/>
              <a:t>Describe the features of the Access window</a:t>
            </a:r>
          </a:p>
          <a:p>
            <a:r>
              <a:rPr lang="en-US" dirty="0" smtClean="0"/>
              <a:t>Create a database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Records to a Table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Press the TAB key to complete the entry for the Client Number field</a:t>
            </a:r>
          </a:p>
          <a:p>
            <a:r>
              <a:rPr lang="en-US" dirty="0" smtClean="0"/>
              <a:t>Enter the client name, street, city, state, and postal code by typing the following entries, pressing the TAB key after each one: </a:t>
            </a:r>
            <a:r>
              <a:rPr lang="en-US" dirty="0" err="1" smtClean="0">
                <a:latin typeface="Courier New" pitchFamily="49" charset="0"/>
                <a:cs typeface="Courier New" pitchFamily="49" charset="0"/>
              </a:rPr>
              <a:t>Alys</a:t>
            </a:r>
            <a:r>
              <a:rPr lang="en-US" dirty="0" smtClean="0">
                <a:latin typeface="Courier New" pitchFamily="49" charset="0"/>
                <a:cs typeface="Courier New" pitchFamily="49" charset="0"/>
              </a:rPr>
              <a:t> Clinic </a:t>
            </a:r>
            <a:r>
              <a:rPr lang="en-US" dirty="0" smtClean="0"/>
              <a:t>as the client name, </a:t>
            </a:r>
            <a:r>
              <a:rPr lang="en-US" dirty="0" smtClean="0">
                <a:latin typeface="Courier New" pitchFamily="49" charset="0"/>
                <a:cs typeface="Courier New" pitchFamily="49" charset="0"/>
              </a:rPr>
              <a:t>134 Central </a:t>
            </a:r>
            <a:r>
              <a:rPr lang="en-US" dirty="0" smtClean="0"/>
              <a:t>as the street, </a:t>
            </a:r>
            <a:r>
              <a:rPr lang="en-US" dirty="0" err="1" smtClean="0">
                <a:latin typeface="Courier New" pitchFamily="49" charset="0"/>
                <a:cs typeface="Courier New" pitchFamily="49" charset="0"/>
              </a:rPr>
              <a:t>Berridge</a:t>
            </a:r>
            <a:r>
              <a:rPr lang="en-US" dirty="0" smtClean="0"/>
              <a:t> as the city, </a:t>
            </a:r>
            <a:r>
              <a:rPr lang="en-US" dirty="0" smtClean="0">
                <a:latin typeface="Courier New" pitchFamily="49" charset="0"/>
                <a:cs typeface="Courier New" pitchFamily="49" charset="0"/>
              </a:rPr>
              <a:t>CO</a:t>
            </a:r>
            <a:r>
              <a:rPr lang="en-US" dirty="0" smtClean="0"/>
              <a:t> as the state, and </a:t>
            </a:r>
            <a:r>
              <a:rPr lang="en-US" dirty="0" smtClean="0">
                <a:latin typeface="Courier New" pitchFamily="49" charset="0"/>
                <a:cs typeface="Courier New" pitchFamily="49" charset="0"/>
              </a:rPr>
              <a:t>80330</a:t>
            </a:r>
            <a:r>
              <a:rPr lang="en-US" dirty="0" smtClean="0"/>
              <a:t> as the postal code</a:t>
            </a:r>
          </a:p>
          <a:p>
            <a:r>
              <a:rPr lang="en-US" dirty="0" smtClean="0"/>
              <a:t>Type </a:t>
            </a:r>
            <a:r>
              <a:rPr lang="en-US" dirty="0" smtClean="0">
                <a:latin typeface="Courier New" pitchFamily="49" charset="0"/>
                <a:cs typeface="Courier New" pitchFamily="49" charset="0"/>
              </a:rPr>
              <a:t>0</a:t>
            </a:r>
            <a:r>
              <a:rPr lang="en-US" dirty="0" smtClean="0"/>
              <a:t> to enter the amount paid</a:t>
            </a:r>
          </a:p>
          <a:p>
            <a:r>
              <a:rPr lang="en-US" dirty="0" smtClean="0"/>
              <a:t>Press the TAB key to complete the entry for the Amount Paid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Records to a Table</a:t>
            </a:r>
            <a:endParaRPr lang="en-US" dirty="0"/>
          </a:p>
        </p:txBody>
      </p:sp>
      <p:sp>
        <p:nvSpPr>
          <p:cNvPr id="3" name="Content Placeholder 2"/>
          <p:cNvSpPr>
            <a:spLocks noGrp="1"/>
          </p:cNvSpPr>
          <p:nvPr>
            <p:ph idx="1"/>
          </p:nvPr>
        </p:nvSpPr>
        <p:spPr/>
        <p:txBody>
          <a:bodyPr>
            <a:normAutofit/>
          </a:bodyPr>
          <a:lstStyle/>
          <a:p>
            <a:r>
              <a:rPr lang="en-US" dirty="0" smtClean="0"/>
              <a:t>Type </a:t>
            </a:r>
            <a:r>
              <a:rPr lang="en-US" dirty="0" smtClean="0">
                <a:latin typeface="Courier New" pitchFamily="49" charset="0"/>
                <a:cs typeface="Courier New" pitchFamily="49" charset="0"/>
              </a:rPr>
              <a:t>17500</a:t>
            </a:r>
            <a:r>
              <a:rPr lang="en-US" dirty="0" smtClean="0"/>
              <a:t> to enter the current due amount and then press the TAB key to move to the next field</a:t>
            </a:r>
          </a:p>
          <a:p>
            <a:r>
              <a:rPr lang="en-US" dirty="0" smtClean="0"/>
              <a:t>Type </a:t>
            </a:r>
            <a:r>
              <a:rPr lang="en-US" dirty="0" smtClean="0">
                <a:latin typeface="Courier New" pitchFamily="49" charset="0"/>
                <a:cs typeface="Courier New" pitchFamily="49" charset="0"/>
              </a:rPr>
              <a:t>21</a:t>
            </a:r>
            <a:r>
              <a:rPr lang="en-US" dirty="0" smtClean="0"/>
              <a:t> as the Recruiter number to complete data entry for the record</a:t>
            </a:r>
          </a:p>
          <a:p>
            <a:r>
              <a:rPr lang="en-US" dirty="0" smtClean="0"/>
              <a:t>Press the TAB key to complete the entry of the first record</a:t>
            </a:r>
          </a:p>
          <a:p>
            <a:r>
              <a:rPr lang="en-US" dirty="0" smtClean="0"/>
              <a:t>Use the techniques shown previously to enter the data for the second record in the Client table</a:t>
            </a:r>
          </a:p>
          <a:p>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Records to a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pic>
        <p:nvPicPr>
          <p:cNvPr id="8" name="Content Placeholder 7" descr="FigAC01-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 Table</a:t>
            </a:r>
            <a:endParaRPr lang="en-US" dirty="0"/>
          </a:p>
        </p:txBody>
      </p:sp>
      <p:sp>
        <p:nvSpPr>
          <p:cNvPr id="3" name="Content Placeholder 2"/>
          <p:cNvSpPr>
            <a:spLocks noGrp="1"/>
          </p:cNvSpPr>
          <p:nvPr>
            <p:ph idx="1"/>
          </p:nvPr>
        </p:nvSpPr>
        <p:spPr/>
        <p:txBody>
          <a:bodyPr/>
          <a:lstStyle/>
          <a:p>
            <a:r>
              <a:rPr lang="en-US" dirty="0" smtClean="0"/>
              <a:t>Click the Close ‘Client’ button, shown in Figure 1–46 on page AC 33, to close the table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pic>
        <p:nvPicPr>
          <p:cNvPr id="6" name="Picture 5" descr="FigAC01-47.gif"/>
          <p:cNvPicPr>
            <a:picLocks noChangeAspect="1"/>
          </p:cNvPicPr>
          <p:nvPr/>
        </p:nvPicPr>
        <p:blipFill>
          <a:blip r:embed="rId2"/>
          <a:stretch>
            <a:fillRect/>
          </a:stretch>
        </p:blipFill>
        <p:spPr>
          <a:xfrm>
            <a:off x="1295400" y="2286000"/>
            <a:ext cx="5486400" cy="4114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shown in Figure 1–47 on page AC 35 to quit Access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taskbar to display the Start menu</a:t>
            </a:r>
          </a:p>
          <a:p>
            <a:r>
              <a:rPr lang="en-US" dirty="0" smtClean="0"/>
              <a:t>Point to All Programs on the Start menu to display the All Programs submenu and then point to Microsoft Office on the All Programs submenu to display the Microsoft Office submenu</a:t>
            </a:r>
          </a:p>
          <a:p>
            <a:r>
              <a:rPr lang="en-US" dirty="0" smtClean="0"/>
              <a:t>Click Microsoft Office Access 2007 on the Microsoft Office submenu to start Access and display the Getting Started with Microsoft Office Access window</a:t>
            </a:r>
          </a:p>
          <a:p>
            <a:r>
              <a:rPr lang="en-US" dirty="0" smtClean="0"/>
              <a:t>If the Access window is not maximized, click the  Maximize button on its title bar to maximize the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pic>
        <p:nvPicPr>
          <p:cNvPr id="7" name="Content Placeholder 6" descr="FigAC01-4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 from Access</a:t>
            </a:r>
            <a:endParaRPr lang="en-US" dirty="0"/>
          </a:p>
        </p:txBody>
      </p:sp>
      <p:sp>
        <p:nvSpPr>
          <p:cNvPr id="3" name="Content Placeholder 2"/>
          <p:cNvSpPr>
            <a:spLocks noGrp="1"/>
          </p:cNvSpPr>
          <p:nvPr>
            <p:ph idx="1"/>
          </p:nvPr>
        </p:nvSpPr>
        <p:spPr/>
        <p:txBody>
          <a:bodyPr>
            <a:normAutofit/>
          </a:bodyPr>
          <a:lstStyle/>
          <a:p>
            <a:r>
              <a:rPr lang="en-US" dirty="0" smtClean="0"/>
              <a:t>With your USB flash drive connected to one of the computer’s USB ports, click the More button to display the Open dialog box</a:t>
            </a:r>
          </a:p>
          <a:p>
            <a:r>
              <a:rPr lang="en-US" dirty="0" smtClean="0"/>
              <a:t>If necessary, click the Look in box arrow and then click UDISK 2.0 (E:) to select the USB flash drive, Drive E in this case, in the Look in list as the new open location</a:t>
            </a:r>
          </a:p>
          <a:p>
            <a:r>
              <a:rPr lang="en-US" dirty="0" smtClean="0"/>
              <a:t>Click JSP Recruiters to select the file name</a:t>
            </a:r>
          </a:p>
          <a:p>
            <a:r>
              <a:rPr lang="en-US" dirty="0" smtClean="0"/>
              <a:t>Click the Open button to open the database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 from Access</a:t>
            </a:r>
            <a:endParaRPr lang="en-US" dirty="0"/>
          </a:p>
        </p:txBody>
      </p:sp>
      <p:sp>
        <p:nvSpPr>
          <p:cNvPr id="3" name="Content Placeholder 2"/>
          <p:cNvSpPr>
            <a:spLocks noGrp="1"/>
          </p:cNvSpPr>
          <p:nvPr>
            <p:ph idx="1"/>
          </p:nvPr>
        </p:nvSpPr>
        <p:spPr/>
        <p:txBody>
          <a:bodyPr>
            <a:normAutofit/>
          </a:bodyPr>
          <a:lstStyle/>
          <a:p>
            <a:r>
              <a:rPr lang="en-US" dirty="0" smtClean="0"/>
              <a:t>If a Security Warning appears, as shown in Figure 1–50 on page AC 38, click the Options button to display the  Microsoft Office Security Options dialog box </a:t>
            </a:r>
          </a:p>
          <a:p>
            <a:r>
              <a:rPr lang="en-US" dirty="0" smtClean="0"/>
              <a:t>Click the ‘Enable this content’ option button</a:t>
            </a:r>
          </a:p>
          <a:p>
            <a:r>
              <a:rPr lang="en-US" dirty="0" smtClean="0"/>
              <a:t>Click the OK button to enable the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 from Access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29</a:t>
            </a:fld>
            <a:endParaRPr lang="en-US" dirty="0"/>
          </a:p>
        </p:txBody>
      </p:sp>
      <p:pic>
        <p:nvPicPr>
          <p:cNvPr id="7" name="Content Placeholder 6" descr="FigAC01-5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Create a table and add records</a:t>
            </a:r>
          </a:p>
          <a:p>
            <a:r>
              <a:rPr lang="en-US" dirty="0" smtClean="0"/>
              <a:t>Close a table</a:t>
            </a:r>
          </a:p>
          <a:p>
            <a:r>
              <a:rPr lang="en-US" dirty="0" smtClean="0"/>
              <a:t>Close a database and quit Access</a:t>
            </a:r>
          </a:p>
          <a:p>
            <a:r>
              <a:rPr lang="en-US" dirty="0" smtClean="0"/>
              <a:t>Open a database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Records to a Table</a:t>
            </a:r>
            <a:endParaRPr lang="en-US" dirty="0"/>
          </a:p>
        </p:txBody>
      </p:sp>
      <p:sp>
        <p:nvSpPr>
          <p:cNvPr id="3" name="Content Placeholder 2"/>
          <p:cNvSpPr>
            <a:spLocks noGrp="1"/>
          </p:cNvSpPr>
          <p:nvPr>
            <p:ph idx="1"/>
          </p:nvPr>
        </p:nvSpPr>
        <p:spPr/>
        <p:txBody>
          <a:bodyPr>
            <a:normAutofit/>
          </a:bodyPr>
          <a:lstStyle/>
          <a:p>
            <a:r>
              <a:rPr lang="en-US" dirty="0" smtClean="0"/>
              <a:t>If the Navigation pane is hidden, click the Shutter Bar Open/Close Button, shown in Figure 1–51, to show the Navigation pane</a:t>
            </a:r>
          </a:p>
          <a:p>
            <a:r>
              <a:rPr lang="en-US" dirty="0" smtClean="0"/>
              <a:t>Right-click the Client table in the Navigation pane to display a shortcut menu</a:t>
            </a:r>
          </a:p>
          <a:p>
            <a:r>
              <a:rPr lang="en-US" dirty="0" smtClean="0"/>
              <a:t>Click Open on the shortcut menu to open the Client table in Datasheet view</a:t>
            </a:r>
          </a:p>
          <a:p>
            <a:r>
              <a:rPr lang="en-US" dirty="0" smtClean="0"/>
              <a:t>Hide the Navigation pane by clicking the Shutter Bar Open/Close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Records to a Table</a:t>
            </a:r>
            <a:endParaRPr lang="en-US" dirty="0"/>
          </a:p>
        </p:txBody>
      </p:sp>
      <p:sp>
        <p:nvSpPr>
          <p:cNvPr id="3" name="Content Placeholder 2"/>
          <p:cNvSpPr>
            <a:spLocks noGrp="1"/>
          </p:cNvSpPr>
          <p:nvPr>
            <p:ph idx="1"/>
          </p:nvPr>
        </p:nvSpPr>
        <p:spPr/>
        <p:txBody>
          <a:bodyPr>
            <a:normAutofit/>
          </a:bodyPr>
          <a:lstStyle/>
          <a:p>
            <a:r>
              <a:rPr lang="en-US" dirty="0" smtClean="0"/>
              <a:t>Click the New (blank) record button to move to a position to enter a new record</a:t>
            </a:r>
          </a:p>
          <a:p>
            <a:r>
              <a:rPr lang="en-US" dirty="0" smtClean="0"/>
              <a:t>Add the records shown in Figure 1–52, using the same techniques you used to add the first two records </a:t>
            </a:r>
          </a:p>
          <a:p>
            <a:r>
              <a:rPr lang="en-US" dirty="0" smtClean="0"/>
              <a:t>Click the Close ‘Client’ button to close the table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Records to a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32</a:t>
            </a:fld>
            <a:endParaRPr lang="en-US" dirty="0"/>
          </a:p>
        </p:txBody>
      </p:sp>
      <p:pic>
        <p:nvPicPr>
          <p:cNvPr id="7" name="Content Placeholder 6" descr="FigAC01-5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Previewing and Printing the Contents </a:t>
            </a:r>
            <a:br>
              <a:rPr lang="en-US" dirty="0" smtClean="0"/>
            </a:br>
            <a:r>
              <a:rPr lang="en-US" dirty="0" smtClean="0"/>
              <a:t>of a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Navigation pane is hidden, show the Navigation pane by clicking the Shutter Bar Open/Close Button</a:t>
            </a:r>
          </a:p>
          <a:p>
            <a:r>
              <a:rPr lang="en-US" dirty="0" smtClean="0"/>
              <a:t>Be sure the Client table is selected</a:t>
            </a:r>
          </a:p>
          <a:p>
            <a:r>
              <a:rPr lang="en-US" dirty="0" smtClean="0"/>
              <a:t>Click the Office Button to display the Office Button menu</a:t>
            </a:r>
          </a:p>
          <a:p>
            <a:r>
              <a:rPr lang="en-US" dirty="0" smtClean="0"/>
              <a:t>Point to the Print command arrow to display the Print submenu</a:t>
            </a:r>
          </a:p>
          <a:p>
            <a:r>
              <a:rPr lang="en-US" dirty="0" smtClean="0"/>
              <a:t>Click Print Preview on the Print submenu to display a preview of the report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Previewing and Printing the Contents </a:t>
            </a:r>
            <a:br>
              <a:rPr lang="en-US" dirty="0" smtClean="0"/>
            </a:br>
            <a:r>
              <a:rPr lang="en-US" dirty="0" smtClean="0"/>
              <a:t>of a Table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mouse pointer in the position shown in Figure 1–60 on page AC 42 to magnify the upper-right section of the report</a:t>
            </a:r>
          </a:p>
          <a:p>
            <a:r>
              <a:rPr lang="en-US" dirty="0" smtClean="0"/>
              <a:t>Click the Landscape button to change to landscape orientation</a:t>
            </a:r>
          </a:p>
          <a:p>
            <a:r>
              <a:rPr lang="en-US" dirty="0" smtClean="0"/>
              <a:t>Click the Print button on the Print Preview tab to print the report</a:t>
            </a:r>
          </a:p>
          <a:p>
            <a:r>
              <a:rPr lang="en-US" dirty="0" smtClean="0"/>
              <a:t>When the printer stops, retrieve the hard copy of the Client table</a:t>
            </a:r>
          </a:p>
          <a:p>
            <a:r>
              <a:rPr lang="en-US" dirty="0" smtClean="0"/>
              <a:t>Click the Close ‘Client’ button to close the Print Preview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Previewing and Printing the Contents </a:t>
            </a:r>
            <a:br>
              <a:rPr lang="en-US" dirty="0" smtClean="0"/>
            </a:br>
            <a:r>
              <a:rPr lang="en-US" dirty="0" smtClean="0"/>
              <a:t>of a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35</a:t>
            </a:fld>
            <a:endParaRPr lang="en-US" dirty="0"/>
          </a:p>
        </p:txBody>
      </p:sp>
      <p:pic>
        <p:nvPicPr>
          <p:cNvPr id="7" name="Content Placeholder 6" descr="FigAC01-6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Additional Table</a:t>
            </a:r>
            <a:endParaRPr lang="en-US" dirty="0"/>
          </a:p>
        </p:txBody>
      </p:sp>
      <p:sp>
        <p:nvSpPr>
          <p:cNvPr id="3" name="Content Placeholder 2"/>
          <p:cNvSpPr>
            <a:spLocks noGrp="1"/>
          </p:cNvSpPr>
          <p:nvPr>
            <p:ph idx="1"/>
          </p:nvPr>
        </p:nvSpPr>
        <p:spPr/>
        <p:txBody>
          <a:bodyPr>
            <a:normAutofit fontScale="92500"/>
          </a:bodyPr>
          <a:lstStyle/>
          <a:p>
            <a:r>
              <a:rPr lang="en-US" dirty="0" smtClean="0"/>
              <a:t>Click Create on the Ribbon to display the Create tab</a:t>
            </a:r>
          </a:p>
          <a:p>
            <a:r>
              <a:rPr lang="en-US" dirty="0" smtClean="0"/>
              <a:t>Click the Table button on the Create tab to create a new table</a:t>
            </a:r>
          </a:p>
          <a:p>
            <a:r>
              <a:rPr lang="en-US" dirty="0" smtClean="0"/>
              <a:t>Right-click Add New Field to display a shortcut menu</a:t>
            </a:r>
          </a:p>
          <a:p>
            <a:r>
              <a:rPr lang="en-US" dirty="0" smtClean="0"/>
              <a:t>Click Rename Column on the shortcut menu to display an insertion point</a:t>
            </a:r>
          </a:p>
          <a:p>
            <a:r>
              <a:rPr lang="en-US" dirty="0" smtClean="0"/>
              <a:t>Type </a:t>
            </a:r>
            <a:r>
              <a:rPr lang="en-US" dirty="0" smtClean="0">
                <a:latin typeface="Courier New" pitchFamily="49" charset="0"/>
                <a:cs typeface="Courier New" pitchFamily="49" charset="0"/>
              </a:rPr>
              <a:t>Recruiter Number </a:t>
            </a:r>
            <a:r>
              <a:rPr lang="en-US" dirty="0" smtClean="0"/>
              <a:t>to assign a name to the new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Additional Table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Press the DOWN ARROW key to complete the addition of the field</a:t>
            </a:r>
          </a:p>
          <a:p>
            <a:r>
              <a:rPr lang="en-US" dirty="0" smtClean="0"/>
              <a:t>Using the same technique, add the Last Name, First Name, Street, City, State, Postal Code, and Rate fields</a:t>
            </a:r>
          </a:p>
          <a:p>
            <a:r>
              <a:rPr lang="en-US" dirty="0" smtClean="0"/>
              <a:t>Click the Data Type box arrow to display the Data Type box menu </a:t>
            </a:r>
          </a:p>
          <a:p>
            <a:r>
              <a:rPr lang="en-US" dirty="0" smtClean="0"/>
              <a:t>Click Number on the Data Type box menu to select the Number data type and assign the Number data type to the Rate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Additional Table</a:t>
            </a:r>
            <a:endParaRPr lang="en-US" dirty="0"/>
          </a:p>
        </p:txBody>
      </p:sp>
      <p:sp>
        <p:nvSpPr>
          <p:cNvPr id="3" name="Content Placeholder 2"/>
          <p:cNvSpPr>
            <a:spLocks noGrp="1"/>
          </p:cNvSpPr>
          <p:nvPr>
            <p:ph idx="1"/>
          </p:nvPr>
        </p:nvSpPr>
        <p:spPr/>
        <p:txBody>
          <a:bodyPr>
            <a:normAutofit/>
          </a:bodyPr>
          <a:lstStyle/>
          <a:p>
            <a:r>
              <a:rPr lang="en-US" dirty="0" smtClean="0"/>
              <a:t>Add the Commission field and assign it the Currency data type</a:t>
            </a:r>
          </a:p>
          <a:p>
            <a:r>
              <a:rPr lang="en-US" dirty="0" smtClean="0"/>
              <a:t>Click the Save button to display the Save As dialog box</a:t>
            </a:r>
          </a:p>
          <a:p>
            <a:r>
              <a:rPr lang="en-US" dirty="0" smtClean="0"/>
              <a:t>Type Recruiter to assign a name to the table</a:t>
            </a:r>
          </a:p>
          <a:p>
            <a:r>
              <a:rPr lang="en-US" dirty="0" smtClean="0"/>
              <a:t>Click the OK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Additional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39</a:t>
            </a:fld>
            <a:endParaRPr lang="en-US" dirty="0"/>
          </a:p>
        </p:txBody>
      </p:sp>
      <p:pic>
        <p:nvPicPr>
          <p:cNvPr id="7" name="Content Placeholder 6" descr="FigAC01-6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Print the contents of a table</a:t>
            </a:r>
          </a:p>
          <a:p>
            <a:r>
              <a:rPr lang="en-US" dirty="0" smtClean="0"/>
              <a:t>Create and print custom reports</a:t>
            </a:r>
          </a:p>
          <a:p>
            <a:r>
              <a:rPr lang="en-US" dirty="0" smtClean="0"/>
              <a:t>Create and use a split form</a:t>
            </a:r>
          </a:p>
          <a:p>
            <a:r>
              <a:rPr lang="en-US" dirty="0" smtClean="0"/>
              <a:t>Use the Access Help system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the Primary Key </a:t>
            </a:r>
            <a:br>
              <a:rPr lang="en-US" dirty="0" smtClean="0"/>
            </a:br>
            <a:r>
              <a:rPr lang="en-US" dirty="0" smtClean="0"/>
              <a:t>and Field Properties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Design View button on the status bar to move to Design view</a:t>
            </a:r>
          </a:p>
          <a:p>
            <a:r>
              <a:rPr lang="en-US" dirty="0" smtClean="0"/>
              <a:t>Click the row selector for the ID field to select the field</a:t>
            </a:r>
          </a:p>
          <a:p>
            <a:r>
              <a:rPr lang="en-US" dirty="0" smtClean="0"/>
              <a:t>Press the DELETE key to delete the field</a:t>
            </a:r>
          </a:p>
          <a:p>
            <a:r>
              <a:rPr lang="en-US" dirty="0" smtClean="0"/>
              <a:t>Click the Yes button to complete the deletion of the field</a:t>
            </a:r>
          </a:p>
          <a:p>
            <a:r>
              <a:rPr lang="en-US" dirty="0" smtClean="0"/>
              <a:t>With the Recruiter Number field selected, click the Primary Key button to designate the Recruiter Number field as the primary key</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the Primary Key </a:t>
            </a:r>
            <a:br>
              <a:rPr lang="en-US" dirty="0" smtClean="0"/>
            </a:br>
            <a:r>
              <a:rPr lang="en-US" dirty="0" smtClean="0"/>
              <a:t>and Field Properties</a:t>
            </a:r>
            <a:endParaRPr lang="en-US" dirty="0"/>
          </a:p>
        </p:txBody>
      </p:sp>
      <p:sp>
        <p:nvSpPr>
          <p:cNvPr id="3" name="Content Placeholder 2"/>
          <p:cNvSpPr>
            <a:spLocks noGrp="1"/>
          </p:cNvSpPr>
          <p:nvPr>
            <p:ph idx="1"/>
          </p:nvPr>
        </p:nvSpPr>
        <p:spPr/>
        <p:txBody>
          <a:bodyPr/>
          <a:lstStyle/>
          <a:p>
            <a:r>
              <a:rPr lang="en-US" dirty="0" smtClean="0"/>
              <a:t>Click the row selector for the Rate field to select the field</a:t>
            </a:r>
          </a:p>
          <a:p>
            <a:r>
              <a:rPr lang="en-US" dirty="0" smtClean="0"/>
              <a:t>Click the Field Size box to display the Field Size box arrow</a:t>
            </a:r>
          </a:p>
          <a:p>
            <a:r>
              <a:rPr lang="en-US" dirty="0" smtClean="0"/>
              <a:t>Click the Field Size box arrow to display the Field Size box menu</a:t>
            </a:r>
          </a:p>
          <a:p>
            <a:r>
              <a:rPr lang="en-US" dirty="0" smtClean="0"/>
              <a:t>Click Single to select single precision as the field size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the Primary Key </a:t>
            </a:r>
            <a:br>
              <a:rPr lang="en-US" dirty="0" smtClean="0"/>
            </a:br>
            <a:r>
              <a:rPr lang="en-US" dirty="0" smtClean="0"/>
              <a:t>and Field Properties</a:t>
            </a:r>
            <a:endParaRPr lang="en-US" dirty="0"/>
          </a:p>
        </p:txBody>
      </p:sp>
      <p:sp>
        <p:nvSpPr>
          <p:cNvPr id="3" name="Content Placeholder 2"/>
          <p:cNvSpPr>
            <a:spLocks noGrp="1"/>
          </p:cNvSpPr>
          <p:nvPr>
            <p:ph idx="1"/>
          </p:nvPr>
        </p:nvSpPr>
        <p:spPr/>
        <p:txBody>
          <a:bodyPr>
            <a:normAutofit/>
          </a:bodyPr>
          <a:lstStyle/>
          <a:p>
            <a:r>
              <a:rPr lang="en-US" dirty="0" smtClean="0"/>
              <a:t>Click the Format box to display the Format box arrow</a:t>
            </a:r>
          </a:p>
          <a:p>
            <a:r>
              <a:rPr lang="en-US" dirty="0" smtClean="0"/>
              <a:t>Click the Format box arrow to open the Format box menu</a:t>
            </a:r>
          </a:p>
          <a:p>
            <a:r>
              <a:rPr lang="en-US" dirty="0" smtClean="0"/>
              <a:t>Click Fixed to select fixed as the format</a:t>
            </a:r>
          </a:p>
          <a:p>
            <a:r>
              <a:rPr lang="en-US" dirty="0" smtClean="0"/>
              <a:t>Click the Decimal Places box to display the Decimal Places box arrow</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the Primary Key </a:t>
            </a:r>
            <a:br>
              <a:rPr lang="en-US" dirty="0" smtClean="0"/>
            </a:br>
            <a:r>
              <a:rPr lang="en-US" dirty="0" smtClean="0"/>
              <a:t>and Field Properties</a:t>
            </a:r>
            <a:endParaRPr lang="en-US" dirty="0"/>
          </a:p>
        </p:txBody>
      </p:sp>
      <p:sp>
        <p:nvSpPr>
          <p:cNvPr id="3" name="Content Placeholder 2"/>
          <p:cNvSpPr>
            <a:spLocks noGrp="1"/>
          </p:cNvSpPr>
          <p:nvPr>
            <p:ph idx="1"/>
          </p:nvPr>
        </p:nvSpPr>
        <p:spPr/>
        <p:txBody>
          <a:bodyPr/>
          <a:lstStyle/>
          <a:p>
            <a:r>
              <a:rPr lang="en-US" dirty="0" smtClean="0"/>
              <a:t>Click the Decimal Places box arrow to enter the number of decimal places</a:t>
            </a:r>
          </a:p>
          <a:p>
            <a:r>
              <a:rPr lang="en-US" dirty="0" smtClean="0"/>
              <a:t>Click 2 to select 2 as the number of decimal places</a:t>
            </a:r>
          </a:p>
          <a:p>
            <a:r>
              <a:rPr lang="en-US" dirty="0" smtClean="0"/>
              <a:t>Click the Save button to save your changes</a:t>
            </a:r>
          </a:p>
          <a:p>
            <a:r>
              <a:rPr lang="en-US" dirty="0" smtClean="0"/>
              <a:t>Close the Recruiter table by clicking the Close ‘Recruiter’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Modifying the Primary Key </a:t>
            </a:r>
            <a:br>
              <a:rPr lang="en-US" dirty="0" smtClean="0"/>
            </a:br>
            <a:r>
              <a:rPr lang="en-US" dirty="0" smtClean="0"/>
              <a:t>and Field Properties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44</a:t>
            </a:fld>
            <a:endParaRPr lang="en-US" dirty="0"/>
          </a:p>
        </p:txBody>
      </p:sp>
      <p:pic>
        <p:nvPicPr>
          <p:cNvPr id="7" name="Content Placeholder 6" descr="FigAC01-7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Records to an Additional Table</a:t>
            </a:r>
            <a:endParaRPr lang="en-US" dirty="0"/>
          </a:p>
        </p:txBody>
      </p:sp>
      <p:sp>
        <p:nvSpPr>
          <p:cNvPr id="3" name="Content Placeholder 2"/>
          <p:cNvSpPr>
            <a:spLocks noGrp="1"/>
          </p:cNvSpPr>
          <p:nvPr>
            <p:ph idx="1"/>
          </p:nvPr>
        </p:nvSpPr>
        <p:spPr/>
        <p:txBody>
          <a:bodyPr>
            <a:normAutofit/>
          </a:bodyPr>
          <a:lstStyle/>
          <a:p>
            <a:r>
              <a:rPr lang="en-US" dirty="0" smtClean="0"/>
              <a:t>Open the Recruiter table in Datasheet view by right-clicking the Recruiter table in the Navigation pane and then clicking Open on the shortcut menu</a:t>
            </a:r>
          </a:p>
          <a:p>
            <a:r>
              <a:rPr lang="en-US" dirty="0" smtClean="0"/>
              <a:t>Enter the Recruiter data from Figure 1–74 on page AC 49</a:t>
            </a:r>
          </a:p>
          <a:p>
            <a:r>
              <a:rPr lang="en-US" dirty="0" smtClean="0"/>
              <a:t>Click the Close ‘Recruiter’ button to close the table and remove the datasheet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Records to an Additional Table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46</a:t>
            </a:fld>
            <a:endParaRPr lang="en-US" dirty="0"/>
          </a:p>
        </p:txBody>
      </p:sp>
      <p:pic>
        <p:nvPicPr>
          <p:cNvPr id="7" name="Content Placeholder 6" descr="FigAC01-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a:t>
            </a:r>
            <a:endParaRPr lang="en-US" dirty="0"/>
          </a:p>
        </p:txBody>
      </p:sp>
      <p:sp>
        <p:nvSpPr>
          <p:cNvPr id="3" name="Content Placeholder 2"/>
          <p:cNvSpPr>
            <a:spLocks noGrp="1"/>
          </p:cNvSpPr>
          <p:nvPr>
            <p:ph idx="1"/>
          </p:nvPr>
        </p:nvSpPr>
        <p:spPr/>
        <p:txBody>
          <a:bodyPr>
            <a:normAutofit fontScale="92500"/>
          </a:bodyPr>
          <a:lstStyle/>
          <a:p>
            <a:r>
              <a:rPr lang="en-US" dirty="0" smtClean="0"/>
              <a:t>Be sure the Client table is selected in the Navigation pane</a:t>
            </a:r>
          </a:p>
          <a:p>
            <a:r>
              <a:rPr lang="en-US" dirty="0" smtClean="0"/>
              <a:t>Click Create on the Ribbon to display the Create tab</a:t>
            </a:r>
          </a:p>
          <a:p>
            <a:r>
              <a:rPr lang="en-US" dirty="0" smtClean="0"/>
              <a:t>Click the Report Wizard button to display the Report Wizard dialog box</a:t>
            </a:r>
          </a:p>
          <a:p>
            <a:r>
              <a:rPr lang="en-US" dirty="0" smtClean="0"/>
              <a:t>Click the Add Field button to add the Client Number field</a:t>
            </a:r>
          </a:p>
          <a:p>
            <a:r>
              <a:rPr lang="en-US" dirty="0" smtClean="0"/>
              <a:t>Click the Add Field button to add the Client Name field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Amount Paid field, and then click the Add Field button to add the Amount Paid field</a:t>
            </a:r>
          </a:p>
          <a:p>
            <a:r>
              <a:rPr lang="en-US" dirty="0" smtClean="0"/>
              <a:t>Click the Add Field button to add the Current Due field</a:t>
            </a:r>
          </a:p>
          <a:p>
            <a:r>
              <a:rPr lang="en-US" dirty="0" smtClean="0"/>
              <a:t>Click the Add Field button to add the Recruiter Number field</a:t>
            </a:r>
          </a:p>
          <a:p>
            <a:r>
              <a:rPr lang="en-US" dirty="0" smtClean="0"/>
              <a:t>Click the Next button to display the next Report Wizard screen</a:t>
            </a:r>
          </a:p>
          <a:p>
            <a:r>
              <a:rPr lang="en-US" dirty="0" smtClean="0"/>
              <a:t>Because you will not specify any grouping, click the Next button in the Report Wizard dialog box to display the next Report Wizard screen</a:t>
            </a:r>
            <a:endParaRPr lang="en-US" dirty="0"/>
          </a:p>
        </p:txBody>
      </p:sp>
      <p:sp>
        <p:nvSpPr>
          <p:cNvPr id="4" name="Footer Placeholder 3"/>
          <p:cNvSpPr>
            <a:spLocks noGrp="1"/>
          </p:cNvSpPr>
          <p:nvPr>
            <p:ph type="ftr" sz="quarter" idx="11"/>
          </p:nvPr>
        </p:nvSpPr>
        <p:spPr/>
        <p:txBody>
          <a:bodyPr/>
          <a:lstStyle/>
          <a:p>
            <a:r>
              <a:rPr lang="en-US" dirty="0"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box arrow in the text box labeled 1 to display a list of available fields for sorting</a:t>
            </a:r>
          </a:p>
          <a:p>
            <a:r>
              <a:rPr lang="en-US" dirty="0" smtClean="0"/>
              <a:t>Click the Client Number field to select the field as the sort key</a:t>
            </a:r>
          </a:p>
          <a:p>
            <a:r>
              <a:rPr lang="en-US" dirty="0" smtClean="0"/>
              <a:t>Click the Next button to display the next Report Wizard screen</a:t>
            </a:r>
          </a:p>
          <a:p>
            <a:r>
              <a:rPr lang="en-US" dirty="0" smtClean="0"/>
              <a:t>Make sure that Tabular is selected as the Layout. (If it is not, click the Tabular option button to select Tabular layout.)</a:t>
            </a:r>
          </a:p>
          <a:p>
            <a:r>
              <a:rPr lang="en-US" dirty="0" smtClean="0"/>
              <a:t>Make sure Portrait is selected as the Orientation. (If it is not, click the Portrait option button to select Portrait orientation.)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lstStyle/>
          <a:p>
            <a:r>
              <a:rPr lang="en-US" dirty="0" smtClean="0"/>
              <a:t>Identify the tables</a:t>
            </a:r>
          </a:p>
          <a:p>
            <a:r>
              <a:rPr lang="en-US" dirty="0" smtClean="0"/>
              <a:t>Determine the primary keys</a:t>
            </a:r>
          </a:p>
          <a:p>
            <a:r>
              <a:rPr lang="en-US" dirty="0" smtClean="0"/>
              <a:t>Determine the additional fields</a:t>
            </a:r>
          </a:p>
          <a:p>
            <a:r>
              <a:rPr lang="en-US" dirty="0" smtClean="0"/>
              <a:t>Determine relationships among the tables</a:t>
            </a:r>
          </a:p>
          <a:p>
            <a:r>
              <a:rPr lang="en-US" dirty="0" smtClean="0"/>
              <a:t>Determine data types for the fields</a:t>
            </a:r>
          </a:p>
          <a:p>
            <a:r>
              <a:rPr lang="en-US" dirty="0" smtClean="0"/>
              <a:t>Identify and remove any unwanted redundancy</a:t>
            </a:r>
          </a:p>
          <a:p>
            <a:r>
              <a:rPr lang="en-US" dirty="0" smtClean="0"/>
              <a:t>Determine a location for your database</a:t>
            </a:r>
            <a:endParaRPr lang="en-US" dirty="0"/>
          </a:p>
        </p:txBody>
      </p:sp>
      <p:sp>
        <p:nvSpPr>
          <p:cNvPr id="4" name="Footer Placeholder 3"/>
          <p:cNvSpPr>
            <a:spLocks noGrp="1"/>
          </p:cNvSpPr>
          <p:nvPr>
            <p:ph type="ftr" sz="quarter" idx="11"/>
          </p:nvPr>
        </p:nvSpPr>
        <p:spPr/>
        <p:txBody>
          <a:bodyPr/>
          <a:lstStyle/>
          <a:p>
            <a:r>
              <a:rPr lang="en-US" dirty="0"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Next button to display the next Report Wizard screen</a:t>
            </a:r>
          </a:p>
          <a:p>
            <a:r>
              <a:rPr lang="en-US" dirty="0" smtClean="0"/>
              <a:t>Be sure the Module style is selected. (If it is not, click Module to select the Module style.)</a:t>
            </a:r>
          </a:p>
          <a:p>
            <a:r>
              <a:rPr lang="en-US" dirty="0" smtClean="0"/>
              <a:t>Click the Next button to display the next Report Wizard screen</a:t>
            </a:r>
          </a:p>
          <a:p>
            <a:r>
              <a:rPr lang="en-US" dirty="0" smtClean="0"/>
              <a:t>Erase the current title, and then type Client Financial Report as the new title</a:t>
            </a:r>
          </a:p>
          <a:p>
            <a:r>
              <a:rPr lang="en-US" dirty="0" smtClean="0"/>
              <a:t>Click the Finish button to produce the report</a:t>
            </a:r>
          </a:p>
          <a:p>
            <a:r>
              <a:rPr lang="en-US" dirty="0" smtClean="0"/>
              <a:t>Click the Close ‘Client Financial Report’ button to remove the report from the screen</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Report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51</a:t>
            </a:fld>
            <a:endParaRPr lang="en-US" dirty="0"/>
          </a:p>
        </p:txBody>
      </p:sp>
      <p:pic>
        <p:nvPicPr>
          <p:cNvPr id="7" name="Content Placeholder 6" descr="FigAC01-8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 Report</a:t>
            </a:r>
            <a:endParaRPr lang="en-US" dirty="0"/>
          </a:p>
        </p:txBody>
      </p:sp>
      <p:sp>
        <p:nvSpPr>
          <p:cNvPr id="3" name="Content Placeholder 2"/>
          <p:cNvSpPr>
            <a:spLocks noGrp="1"/>
          </p:cNvSpPr>
          <p:nvPr>
            <p:ph idx="1"/>
          </p:nvPr>
        </p:nvSpPr>
        <p:spPr/>
        <p:txBody>
          <a:bodyPr/>
          <a:lstStyle/>
          <a:p>
            <a:r>
              <a:rPr lang="en-US" dirty="0" smtClean="0"/>
              <a:t>With the Client Financial Report selected in the Navigation pane, click the Office Button</a:t>
            </a:r>
          </a:p>
          <a:p>
            <a:r>
              <a:rPr lang="en-US" dirty="0" smtClean="0"/>
              <a:t>Point to the arrow next to Print on the Office Button menu and then click Quick Print on the Print submenu to print the report</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Additional Reports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necessary, click Create on the Ribbon to display the Create tab, and then click the Report Wizard button to display the Report Wizard dialog box</a:t>
            </a:r>
          </a:p>
          <a:p>
            <a:r>
              <a:rPr lang="en-US" dirty="0" smtClean="0"/>
              <a:t>Add the Client Number, Client Name, Street, City, State, and Postal Code fields by clicking each field and then clicking the Add Field button</a:t>
            </a:r>
          </a:p>
          <a:p>
            <a:r>
              <a:rPr lang="en-US" dirty="0" smtClean="0"/>
              <a:t>Click the Next button to move to the screen asking about grouping, and then click the Next button a second time to move to the screen asking about sort order</a:t>
            </a:r>
          </a:p>
          <a:p>
            <a:r>
              <a:rPr lang="en-US" dirty="0" smtClean="0"/>
              <a:t>Click the box arrow in the text box labeled 1, click the Client Number field to select the field as the sort key, and then click the Next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Additional Reports</a:t>
            </a:r>
            <a:endParaRPr lang="en-US" dirty="0"/>
          </a:p>
        </p:txBody>
      </p:sp>
      <p:sp>
        <p:nvSpPr>
          <p:cNvPr id="3" name="Content Placeholder 2"/>
          <p:cNvSpPr>
            <a:spLocks noGrp="1"/>
          </p:cNvSpPr>
          <p:nvPr>
            <p:ph idx="1"/>
          </p:nvPr>
        </p:nvSpPr>
        <p:spPr/>
        <p:txBody>
          <a:bodyPr>
            <a:normAutofit/>
          </a:bodyPr>
          <a:lstStyle/>
          <a:p>
            <a:r>
              <a:rPr lang="en-US" dirty="0" smtClean="0"/>
              <a:t>Make sure that Tabular is selected as the Layout and that Portrait is selected as the Orientation, and then click the Next button</a:t>
            </a:r>
          </a:p>
          <a:p>
            <a:r>
              <a:rPr lang="en-US" dirty="0" smtClean="0"/>
              <a:t>Make sure the Module style is selected, and then click the Next button</a:t>
            </a:r>
          </a:p>
          <a:p>
            <a:r>
              <a:rPr lang="en-US" dirty="0" smtClean="0"/>
              <a:t>Enter Client Address Report as the title and click the Finish button to produce the report</a:t>
            </a:r>
          </a:p>
          <a:p>
            <a:r>
              <a:rPr lang="en-US" dirty="0" smtClean="0"/>
              <a:t>Click the Close ‘Client Address Report’ button to close the Print Preview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Additional Reports</a:t>
            </a:r>
            <a:endParaRPr lang="en-US" dirty="0"/>
          </a:p>
        </p:txBody>
      </p:sp>
      <p:sp>
        <p:nvSpPr>
          <p:cNvPr id="3" name="Content Placeholder 2"/>
          <p:cNvSpPr>
            <a:spLocks noGrp="1"/>
          </p:cNvSpPr>
          <p:nvPr>
            <p:ph idx="1"/>
          </p:nvPr>
        </p:nvSpPr>
        <p:spPr/>
        <p:txBody>
          <a:bodyPr>
            <a:noAutofit/>
          </a:bodyPr>
          <a:lstStyle/>
          <a:p>
            <a:r>
              <a:rPr lang="en-US" sz="2000" dirty="0" smtClean="0"/>
              <a:t>Click the Recruiter table in the Navigation pane, and then use the techniques shown in Steps 1 through 8 to produce the Recruiter Financial Report. The report is to contain the Recruiter Number, Last Name, First Name, Rate, and Commission fields. It is to be sorted by Recruiter Number. It is to have tabular layout, portrait orientation, and the Module Style. The title is to be Recruiter Financial Report</a:t>
            </a:r>
          </a:p>
          <a:p>
            <a:r>
              <a:rPr lang="en-US" sz="2000" dirty="0" smtClean="0"/>
              <a:t>With the Recruiter table selected in the Navigation pane, use the techniques shown in Steps 1 through 8 to produce the Recruiter Address Report. The report is to contain the Recruiter Number, Last Name, First Name, Street, City, State, and Postal Code fields. It is to be sorted by Recruiter Number. It is to have tabular layout, landscape  orientation, and the Module Style. The title is to be Recruiter Address Report</a:t>
            </a:r>
          </a:p>
          <a:p>
            <a:r>
              <a:rPr lang="en-US" sz="2000" dirty="0" smtClean="0"/>
              <a:t>Click the Close ‘Recruiter Address Report’ button to close the Print Preview window</a:t>
            </a:r>
            <a:endParaRPr lang="en-US" sz="2000"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Split 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Select the Client table in the Navigation pane</a:t>
            </a:r>
          </a:p>
          <a:p>
            <a:r>
              <a:rPr lang="en-US" dirty="0" smtClean="0"/>
              <a:t>If necessary, click Create on the Ribbon to display the Create tab</a:t>
            </a:r>
          </a:p>
          <a:p>
            <a:r>
              <a:rPr lang="en-US" dirty="0" smtClean="0"/>
              <a:t>Click the Split Form button to create a split form. If a Field List appears, click its Close button to remove the Field List from the screen</a:t>
            </a:r>
          </a:p>
          <a:p>
            <a:r>
              <a:rPr lang="en-US" dirty="0" smtClean="0"/>
              <a:t>Click the Save button to display the Save As dialog box</a:t>
            </a:r>
          </a:p>
          <a:p>
            <a:r>
              <a:rPr lang="en-US" dirty="0" smtClean="0"/>
              <a:t>Type </a:t>
            </a:r>
            <a:r>
              <a:rPr lang="en-US" dirty="0" smtClean="0">
                <a:latin typeface="Courier New" pitchFamily="49" charset="0"/>
                <a:cs typeface="Courier New" pitchFamily="49" charset="0"/>
              </a:rPr>
              <a:t>Client Form </a:t>
            </a:r>
            <a:r>
              <a:rPr lang="en-US" dirty="0" smtClean="0"/>
              <a:t>as the form name, and then click the OK button to save the form</a:t>
            </a:r>
          </a:p>
          <a:p>
            <a:r>
              <a:rPr lang="en-US" dirty="0" smtClean="0"/>
              <a:t>If the form appears in Layout view, click the Form View button on the Access status bar to display the form in Form view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Split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57</a:t>
            </a:fld>
            <a:endParaRPr lang="en-US" dirty="0"/>
          </a:p>
        </p:txBody>
      </p:sp>
      <p:pic>
        <p:nvPicPr>
          <p:cNvPr id="7" name="Content Placeholder 6" descr="FigAC01-9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Split Form</a:t>
            </a:r>
            <a:endParaRPr lang="en-US" dirty="0"/>
          </a:p>
        </p:txBody>
      </p:sp>
      <p:sp>
        <p:nvSpPr>
          <p:cNvPr id="3" name="Content Placeholder 2"/>
          <p:cNvSpPr>
            <a:spLocks noGrp="1"/>
          </p:cNvSpPr>
          <p:nvPr>
            <p:ph idx="1"/>
          </p:nvPr>
        </p:nvSpPr>
        <p:spPr/>
        <p:txBody>
          <a:bodyPr>
            <a:normAutofit/>
          </a:bodyPr>
          <a:lstStyle/>
          <a:p>
            <a:r>
              <a:rPr lang="en-US" dirty="0" smtClean="0"/>
              <a:t>Click the Next Record button four times to move to record 5</a:t>
            </a:r>
          </a:p>
          <a:p>
            <a:r>
              <a:rPr lang="en-US" dirty="0" smtClean="0"/>
              <a:t>Click the Postal Code field on the second record in the datasheet to select the second record in both the datasheet and the form</a:t>
            </a:r>
          </a:p>
          <a:p>
            <a:r>
              <a:rPr lang="en-US" dirty="0" smtClean="0"/>
              <a:t>Click the Close ‘Client Form’ button to remove the form from the screen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Split Form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59</a:t>
            </a:fld>
            <a:endParaRPr lang="en-US" dirty="0"/>
          </a:p>
        </p:txBody>
      </p:sp>
      <p:pic>
        <p:nvPicPr>
          <p:cNvPr id="7" name="Content Placeholder 6" descr="FigAC01-9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the Start button on the Windows taskbar to display the Start menu</a:t>
            </a:r>
          </a:p>
          <a:p>
            <a:r>
              <a:rPr lang="en-US" dirty="0" smtClean="0"/>
              <a:t>Point to All Programs on the Start menu to display the All Programs submenu</a:t>
            </a:r>
          </a:p>
          <a:p>
            <a:r>
              <a:rPr lang="en-US" dirty="0" smtClean="0"/>
              <a:t>Point to Microsoft Office on the All Programs submenu to display the Microsoft Office submenu</a:t>
            </a:r>
          </a:p>
          <a:p>
            <a:r>
              <a:rPr lang="en-US" dirty="0" smtClean="0"/>
              <a:t>Click Microsoft Office Access 2007 to start Access and display the Getting Started with Microsoft Office Access screen</a:t>
            </a:r>
          </a:p>
          <a:p>
            <a:r>
              <a:rPr lang="en-US" dirty="0" smtClean="0"/>
              <a:t>If the Access window is not maximized, click the Maximize button next to the Close button on its title bar to maximize the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Database Properties</a:t>
            </a:r>
            <a:endParaRPr lang="en-US" dirty="0"/>
          </a:p>
        </p:txBody>
      </p:sp>
      <p:sp>
        <p:nvSpPr>
          <p:cNvPr id="3" name="Content Placeholder 2"/>
          <p:cNvSpPr>
            <a:spLocks noGrp="1"/>
          </p:cNvSpPr>
          <p:nvPr>
            <p:ph idx="1"/>
          </p:nvPr>
        </p:nvSpPr>
        <p:spPr/>
        <p:txBody>
          <a:bodyPr/>
          <a:lstStyle/>
          <a:p>
            <a:r>
              <a:rPr lang="en-US" dirty="0" smtClean="0"/>
              <a:t>Click the Office Button to display the Office Button menu</a:t>
            </a:r>
          </a:p>
          <a:p>
            <a:r>
              <a:rPr lang="en-US" dirty="0" smtClean="0"/>
              <a:t>Point to Manage on the Office Button menu to display the Manage submenu</a:t>
            </a:r>
          </a:p>
          <a:p>
            <a:r>
              <a:rPr lang="en-US" dirty="0" smtClean="0"/>
              <a:t>Click Database Properties on the Manage submenu to display the JSP Recruiters.accdb Properties dialog box</a:t>
            </a:r>
          </a:p>
          <a:p>
            <a:r>
              <a:rPr lang="en-US" dirty="0" smtClean="0"/>
              <a:t>If necessary, click the Summary tab</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Database Properties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Click the Author text box and then type your name as the Author property. If a name already is displayed in the Author text box, delete it before typing your name</a:t>
            </a:r>
          </a:p>
          <a:p>
            <a:r>
              <a:rPr lang="en-US" dirty="0" smtClean="0"/>
              <a:t>Click the Subject text box, if necessary delete any existing text, and then type your course and section as the Subject property</a:t>
            </a:r>
          </a:p>
          <a:p>
            <a:r>
              <a:rPr lang="en-US" dirty="0" smtClean="0"/>
              <a:t>Click the Keywords text box, if necessary delete any existing text, and then type </a:t>
            </a:r>
            <a:r>
              <a:rPr lang="en-US" dirty="0" smtClean="0">
                <a:latin typeface="Courier New" pitchFamily="49" charset="0"/>
                <a:cs typeface="Courier New" pitchFamily="49" charset="0"/>
              </a:rPr>
              <a:t>Healthcare, Recruiter </a:t>
            </a:r>
            <a:r>
              <a:rPr lang="en-US" dirty="0" smtClean="0"/>
              <a:t>as the Keywords property</a:t>
            </a:r>
          </a:p>
          <a:p>
            <a:r>
              <a:rPr lang="en-US" dirty="0" smtClean="0"/>
              <a:t>Click the OK button to save your changes and remove the JSP Recruiters.accdb Properties dialog box from the screen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Database Properties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62</a:t>
            </a:fld>
            <a:endParaRPr lang="en-US" dirty="0"/>
          </a:p>
        </p:txBody>
      </p:sp>
      <p:pic>
        <p:nvPicPr>
          <p:cNvPr id="7" name="Content Placeholder 6" descr="FigAC01-9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Access Help</a:t>
            </a:r>
            <a:endParaRPr lang="en-US" dirty="0"/>
          </a:p>
        </p:txBody>
      </p:sp>
      <p:sp>
        <p:nvSpPr>
          <p:cNvPr id="3" name="Content Placeholder 2"/>
          <p:cNvSpPr>
            <a:spLocks noGrp="1"/>
          </p:cNvSpPr>
          <p:nvPr>
            <p:ph idx="1"/>
          </p:nvPr>
        </p:nvSpPr>
        <p:spPr/>
        <p:txBody>
          <a:bodyPr>
            <a:noAutofit/>
          </a:bodyPr>
          <a:lstStyle/>
          <a:p>
            <a:r>
              <a:rPr lang="en-US" sz="2500" dirty="0" smtClean="0"/>
              <a:t>Click the Microsoft Office Access Help button near the upper-right corner of the Access window to open the Access Help window</a:t>
            </a:r>
          </a:p>
          <a:p>
            <a:r>
              <a:rPr lang="en-US" sz="2500" dirty="0" smtClean="0"/>
              <a:t>Type create a form in the ‘Type words to search for’ text box at the top of the Access Help window</a:t>
            </a:r>
          </a:p>
          <a:p>
            <a:r>
              <a:rPr lang="en-US" sz="2500" dirty="0" smtClean="0"/>
              <a:t>Press the ENTER key to display the search results</a:t>
            </a:r>
          </a:p>
          <a:p>
            <a:r>
              <a:rPr lang="en-US" sz="2500" dirty="0" smtClean="0"/>
              <a:t>Click the Maximize button on the Access Help window title bar to maximize the Help window  unless it is already maximized</a:t>
            </a:r>
          </a:p>
          <a:p>
            <a:r>
              <a:rPr lang="en-US" sz="2500" dirty="0" smtClean="0"/>
              <a:t>Click the Create a split form link to display information regarding creating a split form</a:t>
            </a:r>
          </a:p>
          <a:p>
            <a:r>
              <a:rPr lang="en-US" sz="2500" dirty="0" smtClean="0"/>
              <a:t>Click the Close button on the Access Help window title bar to close the Access Help window and make the database active</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Access Help</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64</a:t>
            </a:fld>
            <a:endParaRPr lang="en-US" dirty="0"/>
          </a:p>
        </p:txBody>
      </p:sp>
      <p:pic>
        <p:nvPicPr>
          <p:cNvPr id="7" name="Content Placeholder 6" descr="FigAC01-9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to quit Access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Describe databases and database management systems</a:t>
            </a:r>
          </a:p>
          <a:p>
            <a:r>
              <a:rPr lang="en-US" dirty="0" smtClean="0"/>
              <a:t>Design a database to satisfy a collection of requirements</a:t>
            </a:r>
          </a:p>
          <a:p>
            <a:r>
              <a:rPr lang="en-US" dirty="0" smtClean="0"/>
              <a:t>Start Access</a:t>
            </a:r>
          </a:p>
          <a:p>
            <a:r>
              <a:rPr lang="en-US" dirty="0" smtClean="0"/>
              <a:t>Describe the features of the Access window</a:t>
            </a:r>
          </a:p>
          <a:p>
            <a:r>
              <a:rPr lang="en-US" dirty="0" smtClean="0"/>
              <a:t>Create a database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66</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Create a table and add records</a:t>
            </a:r>
          </a:p>
          <a:p>
            <a:r>
              <a:rPr lang="en-US" dirty="0" smtClean="0"/>
              <a:t>Close a table</a:t>
            </a:r>
          </a:p>
          <a:p>
            <a:r>
              <a:rPr lang="en-US" dirty="0" smtClean="0"/>
              <a:t>Close a database and quit Access</a:t>
            </a:r>
          </a:p>
          <a:p>
            <a:r>
              <a:rPr lang="en-US" dirty="0" smtClean="0"/>
              <a:t>Open a database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Print the contents of a table</a:t>
            </a:r>
          </a:p>
          <a:p>
            <a:r>
              <a:rPr lang="en-US" dirty="0" smtClean="0"/>
              <a:t>Create and print custom reports</a:t>
            </a:r>
          </a:p>
          <a:p>
            <a:r>
              <a:rPr lang="en-US" dirty="0" smtClean="0"/>
              <a:t>Create and use a split form</a:t>
            </a:r>
          </a:p>
          <a:p>
            <a:r>
              <a:rPr lang="en-US" dirty="0" smtClean="0"/>
              <a:t>Use the Access Help system</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Access Chapter 1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pic>
        <p:nvPicPr>
          <p:cNvPr id="7" name="Content Placeholder 6" descr="FigAC01-0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Database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With a USB </a:t>
            </a:r>
            <a:r>
              <a:rPr lang="en-US" dirty="0" smtClean="0"/>
              <a:t>flash </a:t>
            </a:r>
            <a:r>
              <a:rPr lang="en-US" dirty="0" smtClean="0"/>
              <a:t>drive connected to one of the computer’s USB ports, click Blank Database to create a new blank database </a:t>
            </a:r>
          </a:p>
          <a:p>
            <a:r>
              <a:rPr lang="en-US" dirty="0" smtClean="0"/>
              <a:t>Repeatedly press the DELETE key to delete the default name of Database1</a:t>
            </a:r>
          </a:p>
          <a:p>
            <a:r>
              <a:rPr lang="en-US" dirty="0" smtClean="0"/>
              <a:t>Type </a:t>
            </a:r>
            <a:r>
              <a:rPr lang="en-US" dirty="0" smtClean="0">
                <a:latin typeface="Courier New" pitchFamily="49" charset="0"/>
                <a:cs typeface="Courier New" pitchFamily="49" charset="0"/>
              </a:rPr>
              <a:t>JSP Recruiters </a:t>
            </a:r>
            <a:r>
              <a:rPr lang="en-US" dirty="0" smtClean="0"/>
              <a:t>in the File Name text box to replace the default file name of Database1 (your screen may show Database1.accdb). Do not press the ENTER key after typing the file name</a:t>
            </a:r>
          </a:p>
          <a:p>
            <a:r>
              <a:rPr lang="en-US" dirty="0" smtClean="0"/>
              <a:t>Click the ‘Browse for a location to put your database’  button to display the File New Database dialog box</a:t>
            </a:r>
          </a:p>
          <a:p>
            <a:r>
              <a:rPr lang="en-US" dirty="0" smtClean="0"/>
              <a:t>Click the Save in box arrow to display a list of available drives and folders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Database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UDISK 2.0 (E:) in the Save in list to select the USB flash drive, Drive E in this case, as the new save location</a:t>
            </a:r>
          </a:p>
          <a:p>
            <a:r>
              <a:rPr lang="en-US" dirty="0" smtClean="0"/>
              <a:t>Click the OK button to select the USB flash drive as the location for the database and to return to the Getting Started with Microsoft Office Access screen</a:t>
            </a:r>
          </a:p>
          <a:p>
            <a:r>
              <a:rPr lang="en-US" dirty="0" smtClean="0"/>
              <a:t>Click the Create button to create the database on the USB flash drive with the file name, JSP Recruiters</a:t>
            </a:r>
          </a:p>
          <a:p>
            <a:r>
              <a:rPr lang="en-US" dirty="0" smtClean="0"/>
              <a:t>If a Field List appears, click its Close button to remove the Field List from the screen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3935</Words>
  <Application>Microsoft Office PowerPoint</Application>
  <PresentationFormat>On-screen Show (4:3)</PresentationFormat>
  <Paragraphs>405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Access Chapter 1</vt:lpstr>
      <vt:lpstr>Objectives</vt:lpstr>
      <vt:lpstr>Objectives</vt:lpstr>
      <vt:lpstr>Objectives</vt:lpstr>
      <vt:lpstr>Plan Ahead</vt:lpstr>
      <vt:lpstr>Starting Access</vt:lpstr>
      <vt:lpstr>Starting Access</vt:lpstr>
      <vt:lpstr>Creating a Database</vt:lpstr>
      <vt:lpstr>Creating a Database</vt:lpstr>
      <vt:lpstr>Creating a Database</vt:lpstr>
      <vt:lpstr>Defining the Fields in a Table</vt:lpstr>
      <vt:lpstr>Defining the Fields in a Table</vt:lpstr>
      <vt:lpstr>Defining the Fields in a Table</vt:lpstr>
      <vt:lpstr>Saving a Table</vt:lpstr>
      <vt:lpstr>Saving a Table</vt:lpstr>
      <vt:lpstr>Changing the Primary Key</vt:lpstr>
      <vt:lpstr>Changing the Primary Key</vt:lpstr>
      <vt:lpstr>Changing the Primary Key</vt:lpstr>
      <vt:lpstr>Adding Records to a Table</vt:lpstr>
      <vt:lpstr>Adding Records to a Table</vt:lpstr>
      <vt:lpstr>Adding Records to a Table</vt:lpstr>
      <vt:lpstr>Adding Records to a Table</vt:lpstr>
      <vt:lpstr>Closing a Table</vt:lpstr>
      <vt:lpstr>Quitting Access</vt:lpstr>
      <vt:lpstr>Starting Access</vt:lpstr>
      <vt:lpstr>Starting Access</vt:lpstr>
      <vt:lpstr>Opening a Database from Access</vt:lpstr>
      <vt:lpstr>Opening a Database from Access</vt:lpstr>
      <vt:lpstr>Opening a Database from Access</vt:lpstr>
      <vt:lpstr>Adding Additional Records to a Table</vt:lpstr>
      <vt:lpstr>Adding Additional Records to a Table</vt:lpstr>
      <vt:lpstr>Adding Additional Records to a Table</vt:lpstr>
      <vt:lpstr>Previewing and Printing the Contents  of a Table</vt:lpstr>
      <vt:lpstr>Previewing and Printing the Contents  of a Table</vt:lpstr>
      <vt:lpstr>Previewing and Printing the Contents  of a Table</vt:lpstr>
      <vt:lpstr>Creating an Additional Table</vt:lpstr>
      <vt:lpstr>Creating an Additional Table</vt:lpstr>
      <vt:lpstr>Creating an Additional Table</vt:lpstr>
      <vt:lpstr>Creating an Additional Table</vt:lpstr>
      <vt:lpstr>Modifying the Primary Key  and Field Properties</vt:lpstr>
      <vt:lpstr>Modifying the Primary Key  and Field Properties</vt:lpstr>
      <vt:lpstr>Modifying the Primary Key  and Field Properties</vt:lpstr>
      <vt:lpstr>Modifying the Primary Key  and Field Properties</vt:lpstr>
      <vt:lpstr>Modifying the Primary Key  and Field Properties</vt:lpstr>
      <vt:lpstr>Adding Records to an Additional Table</vt:lpstr>
      <vt:lpstr>Adding Records to an Additional Table</vt:lpstr>
      <vt:lpstr>Creating a Report</vt:lpstr>
      <vt:lpstr>Creating a Report</vt:lpstr>
      <vt:lpstr>Creating a Report</vt:lpstr>
      <vt:lpstr>Creating a Report</vt:lpstr>
      <vt:lpstr>Creating a Report</vt:lpstr>
      <vt:lpstr>Printing a Report</vt:lpstr>
      <vt:lpstr>Creating Additional Reports</vt:lpstr>
      <vt:lpstr>Creating Additional Reports</vt:lpstr>
      <vt:lpstr>Creating Additional Reports</vt:lpstr>
      <vt:lpstr>Creating a Split Form</vt:lpstr>
      <vt:lpstr>Creating a Split Form</vt:lpstr>
      <vt:lpstr>Using a Split Form</vt:lpstr>
      <vt:lpstr>Using a Split Form</vt:lpstr>
      <vt:lpstr>Changing Database Properties</vt:lpstr>
      <vt:lpstr>Changing Database Properties</vt:lpstr>
      <vt:lpstr>Changing Database Properties</vt:lpstr>
      <vt:lpstr>Searching Access Help</vt:lpstr>
      <vt:lpstr>Searching Access Help</vt:lpstr>
      <vt:lpstr>Quitting Access</vt:lpstr>
      <vt:lpstr>Summary</vt:lpstr>
      <vt:lpstr>Summary</vt:lpstr>
      <vt:lpstr>Summary</vt:lpstr>
      <vt:lpstr>Access Chapter 1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153</cp:revision>
  <dcterms:created xsi:type="dcterms:W3CDTF">2007-02-12T19:59:09Z</dcterms:created>
  <dcterms:modified xsi:type="dcterms:W3CDTF">2007-03-16T12:00:14Z</dcterms:modified>
</cp:coreProperties>
</file>